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5"/>
  </p:notesMasterIdLst>
  <p:sldIdLst>
    <p:sldId id="275" r:id="rId2"/>
    <p:sldId id="272" r:id="rId3"/>
    <p:sldId id="257" r:id="rId4"/>
    <p:sldId id="268" r:id="rId5"/>
    <p:sldId id="258" r:id="rId6"/>
    <p:sldId id="271" r:id="rId7"/>
    <p:sldId id="260" r:id="rId8"/>
    <p:sldId id="273" r:id="rId9"/>
    <p:sldId id="262" r:id="rId10"/>
    <p:sldId id="261" r:id="rId11"/>
    <p:sldId id="274" r:id="rId12"/>
    <p:sldId id="263" r:id="rId13"/>
    <p:sldId id="276" r:id="rId14"/>
    <p:sldId id="269" r:id="rId15"/>
    <p:sldId id="270" r:id="rId16"/>
    <p:sldId id="266" r:id="rId17"/>
    <p:sldId id="280" r:id="rId18"/>
    <p:sldId id="267" r:id="rId19"/>
    <p:sldId id="278" r:id="rId20"/>
    <p:sldId id="264" r:id="rId21"/>
    <p:sldId id="265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 autoAdjust="0"/>
    <p:restoredTop sz="94388" autoAdjust="0"/>
  </p:normalViewPr>
  <p:slideViewPr>
    <p:cSldViewPr snapToGrid="0">
      <p:cViewPr varScale="1">
        <p:scale>
          <a:sx n="81" d="100"/>
          <a:sy n="81" d="100"/>
        </p:scale>
        <p:origin x="9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EE5D-2953-4C80-A6EF-1D45A0B38CFE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8773-C3B1-4D94-AF80-9D34B0602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8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8773-C3B1-4D94-AF80-9D34B0602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4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8773-C3B1-4D94-AF80-9D34B0602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34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2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62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7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2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6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E0E1719-0903-48A2-A7B7-A58B9EFD204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EF7AAE-A798-4707-BA70-5623E82CB9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88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33.png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image" Target="../media/image32.png"/><Relationship Id="rId17" Type="http://schemas.openxmlformats.org/officeDocument/2006/relationships/image" Target="../media/image4.png"/><Relationship Id="rId2" Type="http://schemas.openxmlformats.org/officeDocument/2006/relationships/audio" Target="../media/media4.wav"/><Relationship Id="rId16" Type="http://schemas.openxmlformats.org/officeDocument/2006/relationships/image" Target="../media/image36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slideLayout" Target="../slideLayouts/slideLayout2.xml"/><Relationship Id="rId5" Type="http://schemas.microsoft.com/office/2007/relationships/media" Target="../media/media6.wav"/><Relationship Id="rId15" Type="http://schemas.openxmlformats.org/officeDocument/2006/relationships/image" Target="../media/image35.png"/><Relationship Id="rId10" Type="http://schemas.openxmlformats.org/officeDocument/2006/relationships/audio" Target="../media/media8.wav"/><Relationship Id="rId4" Type="http://schemas.openxmlformats.org/officeDocument/2006/relationships/audio" Target="../media/media5.wav"/><Relationship Id="rId9" Type="http://schemas.microsoft.com/office/2007/relationships/media" Target="../media/media8.wav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openxmlformats.org/officeDocument/2006/relationships/image" Target="../media/image32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image" Target="../media/image37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slideLayout" Target="../slideLayouts/slideLayout2.xml"/><Relationship Id="rId5" Type="http://schemas.microsoft.com/office/2007/relationships/media" Target="../media/media11.wav"/><Relationship Id="rId15" Type="http://schemas.openxmlformats.org/officeDocument/2006/relationships/image" Target="../media/image4.png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microsoft.com/office/2007/relationships/media" Target="../media/media18.wav"/><Relationship Id="rId18" Type="http://schemas.openxmlformats.org/officeDocument/2006/relationships/audio" Target="../media/media20.wav"/><Relationship Id="rId3" Type="http://schemas.microsoft.com/office/2007/relationships/media" Target="../media/media14.wav"/><Relationship Id="rId21" Type="http://schemas.openxmlformats.org/officeDocument/2006/relationships/slideLayout" Target="../slideLayouts/slideLayout2.xml"/><Relationship Id="rId7" Type="http://schemas.microsoft.com/office/2007/relationships/media" Target="../media/media9.wav"/><Relationship Id="rId12" Type="http://schemas.openxmlformats.org/officeDocument/2006/relationships/audio" Target="../media/media17.wav"/><Relationship Id="rId17" Type="http://schemas.microsoft.com/office/2007/relationships/media" Target="../media/media20.wav"/><Relationship Id="rId2" Type="http://schemas.openxmlformats.org/officeDocument/2006/relationships/audio" Target="../media/media4.wav"/><Relationship Id="rId16" Type="http://schemas.openxmlformats.org/officeDocument/2006/relationships/audio" Target="../media/media19.wav"/><Relationship Id="rId20" Type="http://schemas.openxmlformats.org/officeDocument/2006/relationships/audio" Target="../media/media21.wav"/><Relationship Id="rId1" Type="http://schemas.microsoft.com/office/2007/relationships/media" Target="../media/media4.wav"/><Relationship Id="rId6" Type="http://schemas.openxmlformats.org/officeDocument/2006/relationships/audio" Target="../media/media15.wav"/><Relationship Id="rId11" Type="http://schemas.microsoft.com/office/2007/relationships/media" Target="../media/media17.wav"/><Relationship Id="rId5" Type="http://schemas.microsoft.com/office/2007/relationships/media" Target="../media/media15.wav"/><Relationship Id="rId15" Type="http://schemas.microsoft.com/office/2007/relationships/media" Target="../media/media19.wav"/><Relationship Id="rId23" Type="http://schemas.openxmlformats.org/officeDocument/2006/relationships/image" Target="../media/image39.gif"/><Relationship Id="rId10" Type="http://schemas.openxmlformats.org/officeDocument/2006/relationships/audio" Target="../media/media16.wav"/><Relationship Id="rId19" Type="http://schemas.microsoft.com/office/2007/relationships/media" Target="../media/media21.wav"/><Relationship Id="rId4" Type="http://schemas.openxmlformats.org/officeDocument/2006/relationships/audio" Target="../media/media14.wav"/><Relationship Id="rId9" Type="http://schemas.microsoft.com/office/2007/relationships/media" Target="../media/media16.wav"/><Relationship Id="rId14" Type="http://schemas.openxmlformats.org/officeDocument/2006/relationships/audio" Target="../media/media18.wav"/><Relationship Id="rId2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microsoft.com/office/2007/relationships/hdphoto" Target="../media/hdphoto2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10" Type="http://schemas.microsoft.com/office/2007/relationships/hdphoto" Target="../media/hdphoto3.wdp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Shift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44763" y="1335024"/>
            <a:ext cx="5799437" cy="1463675"/>
          </a:xfrm>
        </p:spPr>
        <p:txBody>
          <a:bodyPr>
            <a:normAutofit/>
          </a:bodyPr>
          <a:lstStyle/>
          <a:p>
            <a:r>
              <a:rPr lang="en-US" dirty="0"/>
              <a:t>Real-time Speech FPGA </a:t>
            </a:r>
            <a:r>
              <a:rPr lang="en-US" dirty="0" smtClean="0"/>
              <a:t>Implementation</a:t>
            </a:r>
            <a:endParaRPr lang="en-US" dirty="0"/>
          </a:p>
          <a:p>
            <a:r>
              <a:rPr lang="en-US" dirty="0"/>
              <a:t>Jake Garrison &amp; </a:t>
            </a:r>
            <a:r>
              <a:rPr lang="en-US" dirty="0" err="1"/>
              <a:t>Jisoo</a:t>
            </a:r>
            <a:r>
              <a:rPr lang="en-US" dirty="0"/>
              <a:t> Jung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52" b="98394" l="1111" r="95068">
                        <a14:foregroundMark x1="18543" y1="90094" x2="8622" y2="11714"/>
                        <a14:foregroundMark x1="19654" y1="60375" x2="63140" y2="78012"/>
                        <a14:foregroundMark x1="66491" y1="69545" x2="65060" y2="79284"/>
                        <a14:foregroundMark x1="30911" y1="24866" x2="66999" y2="35676"/>
                        <a14:foregroundMark x1="18242" y1="53347" x2="23607" y2="40730"/>
                        <a14:foregroundMark x1="25339" y1="41432" x2="27165" y2="35141"/>
                        <a14:foregroundMark x1="62632" y1="54953" x2="90907" y2="68106"/>
                        <a14:foregroundMark x1="63140" y1="42537" x2="86954" y2="52075"/>
                        <a14:foregroundMark x1="69014" y1="43775" x2="71555" y2="44880"/>
                        <a14:foregroundMark x1="70030" y1="44311" x2="70331" y2="43976"/>
                        <a14:foregroundMark x1="69823" y1="59639" x2="73776" y2="60174"/>
                        <a14:foregroundMark x1="73174" y1="61078" x2="40041" y2="40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1335024"/>
            <a:ext cx="9362303" cy="5266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37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Pitch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357194" cy="516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Phase Vocoder</a:t>
            </a:r>
          </a:p>
          <a:p>
            <a:r>
              <a:rPr lang="en-US" dirty="0" smtClean="0"/>
              <a:t>Relies on STFT manipulation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Analysis (Both Domains)</a:t>
            </a:r>
          </a:p>
          <a:p>
            <a:pPr lvl="2"/>
            <a:r>
              <a:rPr lang="en-US" dirty="0" smtClean="0"/>
              <a:t>Windowing (</a:t>
            </a:r>
            <a:r>
              <a:rPr lang="en-US" dirty="0" err="1" smtClean="0"/>
              <a:t>hanning</a:t>
            </a:r>
            <a:r>
              <a:rPr lang="en-US" dirty="0" smtClean="0"/>
              <a:t> window), then FFT</a:t>
            </a:r>
          </a:p>
          <a:p>
            <a:pPr lvl="2"/>
            <a:r>
              <a:rPr lang="en-US" dirty="0" smtClean="0"/>
              <a:t>Overlap windows by X %</a:t>
            </a:r>
          </a:p>
          <a:p>
            <a:pPr lvl="1"/>
            <a:r>
              <a:rPr lang="en-US" dirty="0" smtClean="0"/>
              <a:t>Processing (Frequency Domain)</a:t>
            </a:r>
          </a:p>
          <a:p>
            <a:pPr lvl="2"/>
            <a:r>
              <a:rPr lang="en-US" dirty="0" smtClean="0"/>
              <a:t>Stretch spectral content (lots of math here!)</a:t>
            </a:r>
          </a:p>
          <a:p>
            <a:pPr lvl="2"/>
            <a:r>
              <a:rPr lang="en-US" dirty="0" smtClean="0"/>
              <a:t>Adjust phase to change pitch and transition between bins</a:t>
            </a:r>
          </a:p>
          <a:p>
            <a:pPr lvl="1"/>
            <a:r>
              <a:rPr lang="en-US" dirty="0" smtClean="0"/>
              <a:t>Synthesis (Time Domain)</a:t>
            </a:r>
          </a:p>
          <a:p>
            <a:pPr lvl="2"/>
            <a:r>
              <a:rPr lang="en-US" dirty="0" smtClean="0"/>
              <a:t>IDFT, then windowing to smooth</a:t>
            </a:r>
          </a:p>
          <a:p>
            <a:pPr lvl="2"/>
            <a:r>
              <a:rPr lang="en-US" dirty="0" smtClean="0"/>
              <a:t>Sample is time stretched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esample to pitch shift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Phase Vocoder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25" y="586977"/>
            <a:ext cx="2897526" cy="59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47234" y="2064495"/>
            <a:ext cx="4192437" cy="1869330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Pros:</a:t>
            </a:r>
          </a:p>
          <a:p>
            <a:r>
              <a:rPr lang="en-US" dirty="0" smtClean="0"/>
              <a:t>Best quality</a:t>
            </a:r>
            <a:endParaRPr lang="en-US" dirty="0"/>
          </a:p>
          <a:p>
            <a:r>
              <a:rPr lang="en-US" dirty="0" smtClean="0"/>
              <a:t>Customizable</a:t>
            </a:r>
          </a:p>
          <a:p>
            <a:r>
              <a:rPr lang="en-US" dirty="0" smtClean="0"/>
              <a:t>Ideal for speech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Cons</a:t>
            </a:r>
            <a:r>
              <a:rPr lang="en-US" b="1" dirty="0"/>
              <a:t>:</a:t>
            </a:r>
          </a:p>
          <a:p>
            <a:r>
              <a:rPr lang="en-US" dirty="0" smtClean="0"/>
              <a:t>Several FFT + </a:t>
            </a:r>
            <a:r>
              <a:rPr lang="en-US" dirty="0" err="1" smtClean="0"/>
              <a:t>arctan</a:t>
            </a:r>
            <a:endParaRPr lang="en-US" dirty="0" smtClean="0"/>
          </a:p>
          <a:p>
            <a:r>
              <a:rPr lang="en-US" dirty="0" smtClean="0"/>
              <a:t>Slow</a:t>
            </a:r>
          </a:p>
          <a:p>
            <a:r>
              <a:rPr lang="en-US" dirty="0" smtClean="0"/>
              <a:t>Complex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5" y="3477048"/>
            <a:ext cx="5114286" cy="338095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4388" y="365125"/>
            <a:ext cx="9144001" cy="345989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94324" y="4221139"/>
            <a:ext cx="5481271" cy="278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Piano above. Can see harmonics and decay. Shows, time, frequency and magnitude</a:t>
            </a:r>
          </a:p>
          <a:p>
            <a:r>
              <a:rPr lang="en-US" dirty="0" smtClean="0"/>
              <a:t>Combine several FFTs to create STFT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407" y="2084832"/>
            <a:ext cx="4020914" cy="3555015"/>
          </a:xfrm>
        </p:spPr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 Demo</a:t>
            </a:r>
          </a:p>
          <a:p>
            <a:pPr lvl="1"/>
            <a:r>
              <a:rPr lang="en-US" dirty="0" smtClean="0"/>
              <a:t>Phase Vocoder (wav file)</a:t>
            </a:r>
          </a:p>
          <a:p>
            <a:pPr lvl="1"/>
            <a:r>
              <a:rPr lang="en-US" dirty="0" smtClean="0"/>
              <a:t>Delay Based (wav file)</a:t>
            </a:r>
          </a:p>
          <a:p>
            <a:pPr lvl="1"/>
            <a:r>
              <a:rPr lang="en-US" dirty="0" smtClean="0"/>
              <a:t>Post processing analysis</a:t>
            </a:r>
          </a:p>
        </p:txBody>
      </p:sp>
      <p:pic>
        <p:nvPicPr>
          <p:cNvPr id="6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957" y="2459033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9662" y="2787201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miley Crossing it's finger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4442" y="4404170"/>
            <a:ext cx="1655805" cy="1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232925" y="1829308"/>
            <a:ext cx="5636167" cy="43990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 Demo (compiles on Atom Processor)</a:t>
            </a:r>
          </a:p>
          <a:p>
            <a:pPr lvl="1"/>
            <a:r>
              <a:rPr lang="en-US" dirty="0" smtClean="0"/>
              <a:t>Phase Vocoder (wav file)</a:t>
            </a:r>
          </a:p>
          <a:p>
            <a:pPr lvl="1"/>
            <a:r>
              <a:rPr lang="en-US" dirty="0" smtClean="0"/>
              <a:t>Phase Vocoder (real-time)</a:t>
            </a:r>
          </a:p>
          <a:p>
            <a:pPr lvl="1"/>
            <a:r>
              <a:rPr lang="en-US" dirty="0" smtClean="0"/>
              <a:t>PSOLA (wav file)</a:t>
            </a:r>
            <a:endParaRPr lang="en-US" b="1" dirty="0" smtClean="0"/>
          </a:p>
          <a:p>
            <a:pPr lvl="1"/>
            <a:r>
              <a:rPr lang="en-US" dirty="0" smtClean="0"/>
              <a:t>Delay Based (wav file)</a:t>
            </a:r>
          </a:p>
          <a:p>
            <a:r>
              <a:rPr lang="en-US" dirty="0" smtClean="0"/>
              <a:t>Real-time FPGA</a:t>
            </a:r>
          </a:p>
          <a:p>
            <a:pPr lvl="1"/>
            <a:r>
              <a:rPr lang="en-US" dirty="0" smtClean="0"/>
              <a:t>Phase Vocoder</a:t>
            </a:r>
          </a:p>
          <a:p>
            <a:pPr lvl="1"/>
            <a:r>
              <a:rPr lang="en-US" dirty="0" smtClean="0"/>
              <a:t>PSOLA</a:t>
            </a:r>
          </a:p>
          <a:p>
            <a:pPr lvl="1"/>
            <a:r>
              <a:rPr lang="en-US" dirty="0" smtClean="0"/>
              <a:t>Delay Based </a:t>
            </a:r>
            <a:endParaRPr lang="en-US" dirty="0"/>
          </a:p>
        </p:txBody>
      </p:sp>
      <p:pic>
        <p:nvPicPr>
          <p:cNvPr id="17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9133" y="4541089"/>
            <a:ext cx="332600" cy="34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9759" y="3918098"/>
            <a:ext cx="302497" cy="3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7402" y="2173748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7402" y="2484097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9759" y="3115441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9133" y="4244666"/>
            <a:ext cx="302497" cy="3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3.bp.blogspot.com/-Sx8r0kxHI6k/UFMLf_QBGzI/AAAAAAAAAAM/FB0NDQHt_Cc/s1600/Matlablogo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10" y="3803397"/>
            <a:ext cx="4848711" cy="183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vignette3.wikia.nocookie.net/logopedia/images/8/8d/Intel-atom-logo.jpg/revision/latest?cb=2015101109452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7078" y="2451475"/>
            <a:ext cx="976485" cy="13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5519" y="3115369"/>
            <a:ext cx="301871" cy="3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9932" y="2796361"/>
            <a:ext cx="302497" cy="3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6324" y="6075903"/>
            <a:ext cx="558009" cy="5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678125" y="6079594"/>
            <a:ext cx="848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FAIL</a:t>
            </a:r>
            <a:endParaRPr lang="en-US" sz="3200" dirty="0"/>
          </a:p>
        </p:txBody>
      </p:sp>
      <p:pic>
        <p:nvPicPr>
          <p:cNvPr id="32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81065" y="6079594"/>
            <a:ext cx="601590" cy="6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47264" y="6079594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SUCCESS</a:t>
            </a:r>
            <a:endParaRPr lang="en-US" sz="3200" dirty="0"/>
          </a:p>
        </p:txBody>
      </p:sp>
      <p:pic>
        <p:nvPicPr>
          <p:cNvPr id="35" name="Picture 2" descr="https://www.drupal.org/files/issues/icons1_0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1185" y="5975939"/>
            <a:ext cx="605115" cy="6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171732" y="6025227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PROGRESS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18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Timeline….LOL if only</a:t>
            </a:r>
            <a:endParaRPr lang="en-US" dirty="0"/>
          </a:p>
        </p:txBody>
      </p:sp>
      <p:pic>
        <p:nvPicPr>
          <p:cNvPr id="5" name="Picture 4" descr="timelin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1668461"/>
            <a:ext cx="9994347" cy="501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04086"/>
            <a:ext cx="10702434" cy="505391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Research, decide to go with phase vocoder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Matlab</a:t>
            </a:r>
            <a:r>
              <a:rPr lang="en-US" dirty="0" smtClean="0"/>
              <a:t> phase vocoder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Write proposal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Phase vocoder C implementation (first wav file, then </a:t>
            </a:r>
            <a:r>
              <a:rPr lang="en-US" dirty="0" err="1" smtClean="0"/>
              <a:t>realtime</a:t>
            </a:r>
            <a:r>
              <a:rPr lang="en-US" dirty="0" smtClean="0"/>
              <a:t> on Atom)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Phase </a:t>
            </a:r>
            <a:r>
              <a:rPr lang="en-US" dirty="0" err="1" smtClean="0"/>
              <a:t>VocoderFPGA</a:t>
            </a:r>
            <a:r>
              <a:rPr lang="en-US" dirty="0" smtClean="0"/>
              <a:t> attempt….lots of fail…algorithm takes too long to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SOLA research…seems like it will be faster </a:t>
            </a:r>
            <a:r>
              <a:rPr lang="en-US" i="1" dirty="0" smtClean="0"/>
              <a:t>(last weekend)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SOLA C implementation (wav file)…resampling non integer is too complicated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Delay method research…faster and less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Delay </a:t>
            </a:r>
            <a:r>
              <a:rPr lang="en-US" dirty="0" err="1" smtClean="0"/>
              <a:t>Matlab</a:t>
            </a:r>
            <a:r>
              <a:rPr lang="en-US" dirty="0" smtClean="0"/>
              <a:t>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Delay C implementation </a:t>
            </a:r>
            <a:r>
              <a:rPr lang="en-US" i="1" dirty="0" smtClean="0"/>
              <a:t>(yesterday)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Ping Pong buffer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Delay FPGA attempt </a:t>
            </a:r>
            <a:r>
              <a:rPr lang="en-US" i="1" dirty="0" smtClean="0"/>
              <a:t>(work in progress)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slides and present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1940010"/>
            <a:ext cx="7341396" cy="49179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Algorithms are complicated</a:t>
            </a:r>
          </a:p>
          <a:p>
            <a:pPr lvl="1"/>
            <a:r>
              <a:rPr lang="en-US" dirty="0" smtClean="0"/>
              <a:t>Lots of math</a:t>
            </a:r>
          </a:p>
          <a:p>
            <a:pPr lvl="1"/>
            <a:r>
              <a:rPr lang="en-US" dirty="0" smtClean="0"/>
              <a:t>Complex and hard to debug</a:t>
            </a:r>
          </a:p>
          <a:p>
            <a:pPr lvl="1"/>
            <a:r>
              <a:rPr lang="en-US" dirty="0" smtClean="0"/>
              <a:t>Not really covered in class or labs</a:t>
            </a:r>
          </a:p>
          <a:p>
            <a:r>
              <a:rPr lang="en-US" dirty="0" smtClean="0"/>
              <a:t>Not many C implementation examples on the internet</a:t>
            </a:r>
          </a:p>
          <a:p>
            <a:r>
              <a:rPr lang="en-US" dirty="0" smtClean="0"/>
              <a:t>No way to know if it works until you write the whole algorithm</a:t>
            </a:r>
          </a:p>
          <a:p>
            <a:pPr lvl="1"/>
            <a:r>
              <a:rPr lang="en-US" dirty="0" smtClean="0"/>
              <a:t>We don’t have much info on the hardware limitations</a:t>
            </a:r>
          </a:p>
          <a:p>
            <a:r>
              <a:rPr lang="en-US" dirty="0" smtClean="0"/>
              <a:t>Try…Hope…Fail…Try…Hope…Fail…</a:t>
            </a:r>
            <a:r>
              <a:rPr lang="en-US" dirty="0"/>
              <a:t>Try…Hope…Fail</a:t>
            </a:r>
            <a:r>
              <a:rPr lang="en-US" dirty="0" smtClean="0"/>
              <a:t>…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 smtClean="0"/>
          </a:p>
          <a:p>
            <a:r>
              <a:rPr lang="en-US" dirty="0" smtClean="0"/>
              <a:t>Real-time processing</a:t>
            </a:r>
          </a:p>
          <a:p>
            <a:pPr lvl="1"/>
            <a:r>
              <a:rPr lang="en-US" dirty="0" smtClean="0"/>
              <a:t>Samples fill buffer before processing completes</a:t>
            </a:r>
          </a:p>
          <a:p>
            <a:pPr lvl="1"/>
            <a:r>
              <a:rPr lang="en-US" dirty="0" smtClean="0"/>
              <a:t>Solutions </a:t>
            </a:r>
          </a:p>
          <a:p>
            <a:pPr lvl="2"/>
            <a:r>
              <a:rPr lang="en-US" dirty="0" smtClean="0"/>
              <a:t>use faster algorithm… ugh</a:t>
            </a:r>
          </a:p>
          <a:p>
            <a:pPr lvl="2"/>
            <a:r>
              <a:rPr lang="en-US" dirty="0" smtClean="0"/>
              <a:t>find better hardware… no thanks</a:t>
            </a:r>
          </a:p>
          <a:p>
            <a:pPr lvl="2"/>
            <a:r>
              <a:rPr lang="en-US" dirty="0" smtClean="0"/>
              <a:t>write lower level code… no thanks</a:t>
            </a:r>
          </a:p>
          <a:p>
            <a:pPr lvl="1"/>
            <a:r>
              <a:rPr lang="en-US" dirty="0" smtClean="0"/>
              <a:t>Scheduling (Ping Pong buffer)</a:t>
            </a:r>
          </a:p>
        </p:txBody>
      </p:sp>
      <p:pic>
        <p:nvPicPr>
          <p:cNvPr id="4" name="Bang head against wall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7156" y="3557674"/>
            <a:ext cx="3807311" cy="2855483"/>
          </a:xfrm>
          <a:prstGeom prst="rect">
            <a:avLst/>
          </a:prstGeom>
        </p:spPr>
      </p:pic>
      <p:pic>
        <p:nvPicPr>
          <p:cNvPr id="9222" name="Picture 6" descr="https://appliedbehavioralstrategies.files.wordpress.com/2011/09/y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79" y="330184"/>
            <a:ext cx="3098499" cy="23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0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Demo (440 </a:t>
            </a:r>
            <a:r>
              <a:rPr lang="en-US" dirty="0" err="1" smtClean="0"/>
              <a:t>hz</a:t>
            </a:r>
            <a:r>
              <a:rPr lang="en-US" dirty="0" smtClean="0"/>
              <a:t> sine Input)</a:t>
            </a:r>
            <a:endParaRPr lang="en-US" dirty="0"/>
          </a:p>
        </p:txBody>
      </p:sp>
      <p:pic>
        <p:nvPicPr>
          <p:cNvPr id="14340" name="Picture 4" descr="http://upload.wikimedia.org/wikipedia/commons/2/21/Matlab_Logo.png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39" y="128941"/>
            <a:ext cx="1759722" cy="15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5118" y="1874027"/>
            <a:ext cx="250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Delay Method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0" y="2541107"/>
            <a:ext cx="3551276" cy="2663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0"/>
          <a:stretch/>
        </p:blipFill>
        <p:spPr>
          <a:xfrm>
            <a:off x="862231" y="5291060"/>
            <a:ext cx="3536445" cy="1363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21" y="2454611"/>
            <a:ext cx="3655345" cy="2741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1"/>
          <a:stretch/>
        </p:blipFill>
        <p:spPr>
          <a:xfrm>
            <a:off x="6125521" y="5196120"/>
            <a:ext cx="3655345" cy="14143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0658" y="1921269"/>
            <a:ext cx="2611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Phase Vocoder</a:t>
            </a:r>
            <a:endParaRPr lang="en-US" sz="3200" dirty="0"/>
          </a:p>
        </p:txBody>
      </p:sp>
      <p:pic>
        <p:nvPicPr>
          <p:cNvPr id="16" name="80BC48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57298" y="2927258"/>
            <a:ext cx="609600" cy="609600"/>
          </a:xfrm>
          <a:prstGeom prst="rect">
            <a:avLst/>
          </a:prstGeom>
        </p:spPr>
      </p:pic>
      <p:pic>
        <p:nvPicPr>
          <p:cNvPr id="19" name="80BC48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539628" y="2923401"/>
            <a:ext cx="609600" cy="609600"/>
          </a:xfrm>
          <a:prstGeom prst="rect">
            <a:avLst/>
          </a:prstGeom>
        </p:spPr>
      </p:pic>
      <p:pic>
        <p:nvPicPr>
          <p:cNvPr id="17" name="Delay (Sine -4 semitones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539628" y="5598484"/>
            <a:ext cx="609600" cy="609600"/>
          </a:xfrm>
          <a:prstGeom prst="rect">
            <a:avLst/>
          </a:prstGeom>
        </p:spPr>
      </p:pic>
      <p:pic>
        <p:nvPicPr>
          <p:cNvPr id="20" name="Delay (Sine +4 semitones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539628" y="4219610"/>
            <a:ext cx="609600" cy="609600"/>
          </a:xfrm>
          <a:prstGeom prst="rect">
            <a:avLst/>
          </a:prstGeom>
        </p:spPr>
      </p:pic>
      <p:pic>
        <p:nvPicPr>
          <p:cNvPr id="21" name="Phase Vocoder (Sine -4 semitones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57298" y="5667779"/>
            <a:ext cx="609600" cy="609600"/>
          </a:xfrm>
          <a:prstGeom prst="rect">
            <a:avLst/>
          </a:prstGeom>
        </p:spPr>
      </p:pic>
      <p:pic>
        <p:nvPicPr>
          <p:cNvPr id="22" name="Phase Vocoder (Sine +4 semitones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57298" y="4215753"/>
            <a:ext cx="609600" cy="6096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1342" y="1956332"/>
            <a:ext cx="5426964" cy="4654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05787" y="1956332"/>
            <a:ext cx="5426964" cy="465411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8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9" y="2725773"/>
            <a:ext cx="4783792" cy="3587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Demo (Singing)</a:t>
            </a:r>
            <a:endParaRPr lang="en-US" dirty="0"/>
          </a:p>
        </p:txBody>
      </p:sp>
      <p:pic>
        <p:nvPicPr>
          <p:cNvPr id="14340" name="Picture 4" descr="http://upload.wikimedia.org/wikipedia/commons/2/21/Matlab_Logo.png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39" y="128941"/>
            <a:ext cx="1759722" cy="15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97474" y="1921269"/>
            <a:ext cx="250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Delay Method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1295" y="1921269"/>
            <a:ext cx="2611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Phase Vocoder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93" y="2690600"/>
            <a:ext cx="4783792" cy="3587844"/>
          </a:xfrm>
          <a:prstGeom prst="rect">
            <a:avLst/>
          </a:prstGeom>
        </p:spPr>
      </p:pic>
      <p:pic>
        <p:nvPicPr>
          <p:cNvPr id="33" name="B9AA20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83752" y="2974844"/>
            <a:ext cx="609600" cy="609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55364" y="260551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76072" y="38842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986192" y="510525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-12</a:t>
            </a:r>
            <a:endParaRPr lang="en-US" dirty="0"/>
          </a:p>
        </p:txBody>
      </p:sp>
      <p:pic>
        <p:nvPicPr>
          <p:cNvPr id="37" name="Phase Vocoder (Voice +12 semitones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67027" y="4368313"/>
            <a:ext cx="609600" cy="609600"/>
          </a:xfrm>
          <a:prstGeom prst="rect">
            <a:avLst/>
          </a:prstGeom>
        </p:spPr>
      </p:pic>
      <p:pic>
        <p:nvPicPr>
          <p:cNvPr id="38" name="Phase Vocoder (Voice -12 Semitones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67027" y="5601927"/>
            <a:ext cx="609600" cy="609600"/>
          </a:xfrm>
          <a:prstGeom prst="rect">
            <a:avLst/>
          </a:prstGeom>
        </p:spPr>
      </p:pic>
      <p:pic>
        <p:nvPicPr>
          <p:cNvPr id="39" name="B9AA20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19077" y="2974844"/>
            <a:ext cx="609600" cy="6096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690689" y="260551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11397" y="388426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821517" y="510525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-12</a:t>
            </a:r>
            <a:endParaRPr lang="en-US" dirty="0"/>
          </a:p>
        </p:txBody>
      </p:sp>
      <p:pic>
        <p:nvPicPr>
          <p:cNvPr id="14336" name="Delay (Voice +12 semitones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08284" y="4253598"/>
            <a:ext cx="609600" cy="609600"/>
          </a:xfrm>
          <a:prstGeom prst="rect">
            <a:avLst/>
          </a:prstGeom>
        </p:spPr>
      </p:pic>
      <p:pic>
        <p:nvPicPr>
          <p:cNvPr id="14337" name="Delay (Voice -12 semitones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08284" y="5601927"/>
            <a:ext cx="609600" cy="6096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6530" y="1966906"/>
            <a:ext cx="5426964" cy="4446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4403" y="1966906"/>
            <a:ext cx="5426964" cy="4446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356359" y="6470323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* Note the shifted output is the same length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2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0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3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2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3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2" fill="hold"/>
                                        <p:tgtEl>
                                          <p:spTgt spid="14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3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3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3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222" fill="hold"/>
                                        <p:tgtEl>
                                          <p:spTgt spid="14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3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3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Demos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855769"/>
              </p:ext>
            </p:extLst>
          </p:nvPr>
        </p:nvGraphicFramePr>
        <p:xfrm>
          <a:off x="567632" y="2084832"/>
          <a:ext cx="108500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335">
                  <a:extLst>
                    <a:ext uri="{9D8B030D-6E8A-4147-A177-3AD203B41FA5}">
                      <a16:colId xmlns:a16="http://schemas.microsoft.com/office/drawing/2014/main" val="3261226510"/>
                    </a:ext>
                  </a:extLst>
                </a:gridCol>
                <a:gridCol w="1808335">
                  <a:extLst>
                    <a:ext uri="{9D8B030D-6E8A-4147-A177-3AD203B41FA5}">
                      <a16:colId xmlns:a16="http://schemas.microsoft.com/office/drawing/2014/main" val="2465770905"/>
                    </a:ext>
                  </a:extLst>
                </a:gridCol>
                <a:gridCol w="1808335">
                  <a:extLst>
                    <a:ext uri="{9D8B030D-6E8A-4147-A177-3AD203B41FA5}">
                      <a16:colId xmlns:a16="http://schemas.microsoft.com/office/drawing/2014/main" val="2763060622"/>
                    </a:ext>
                  </a:extLst>
                </a:gridCol>
                <a:gridCol w="1808335">
                  <a:extLst>
                    <a:ext uri="{9D8B030D-6E8A-4147-A177-3AD203B41FA5}">
                      <a16:colId xmlns:a16="http://schemas.microsoft.com/office/drawing/2014/main" val="1116296034"/>
                    </a:ext>
                  </a:extLst>
                </a:gridCol>
                <a:gridCol w="1808335">
                  <a:extLst>
                    <a:ext uri="{9D8B030D-6E8A-4147-A177-3AD203B41FA5}">
                      <a16:colId xmlns:a16="http://schemas.microsoft.com/office/drawing/2014/main" val="3378381819"/>
                    </a:ext>
                  </a:extLst>
                </a:gridCol>
                <a:gridCol w="1808335">
                  <a:extLst>
                    <a:ext uri="{9D8B030D-6E8A-4147-A177-3AD203B41FA5}">
                      <a16:colId xmlns:a16="http://schemas.microsoft.com/office/drawing/2014/main" val="143008822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Original</a:t>
                      </a:r>
                      <a:endParaRPr lang="en-US" sz="2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Phase Vocoder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Delay Based *</a:t>
                      </a:r>
                      <a:endParaRPr 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2072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 semitones</a:t>
                      </a:r>
                    </a:p>
                    <a:p>
                      <a:pPr algn="ctr"/>
                      <a:r>
                        <a:rPr lang="en-US" b="1" dirty="0" smtClean="0"/>
                        <a:t>Factor:</a:t>
                      </a:r>
                      <a:r>
                        <a:rPr lang="en-US" b="1" baseline="0" dirty="0" smtClean="0"/>
                        <a:t> 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+4</a:t>
                      </a:r>
                      <a:r>
                        <a:rPr lang="en-US" b="1" baseline="0" dirty="0" smtClean="0"/>
                        <a:t> semitones</a:t>
                      </a:r>
                    </a:p>
                    <a:p>
                      <a:pPr algn="ctr"/>
                      <a:r>
                        <a:rPr lang="en-US" b="1" baseline="0" dirty="0" smtClean="0"/>
                        <a:t>Factor: 1.26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-4</a:t>
                      </a:r>
                      <a:r>
                        <a:rPr lang="en-US" b="1" baseline="0" dirty="0" smtClean="0"/>
                        <a:t> semitones</a:t>
                      </a:r>
                    </a:p>
                    <a:p>
                      <a:pPr algn="ctr"/>
                      <a:r>
                        <a:rPr lang="en-US" b="1" baseline="0" dirty="0" smtClean="0"/>
                        <a:t>Factor: 0.79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+4</a:t>
                      </a:r>
                      <a:r>
                        <a:rPr lang="en-US" b="1" baseline="0" dirty="0" smtClean="0"/>
                        <a:t> semitones</a:t>
                      </a:r>
                    </a:p>
                    <a:p>
                      <a:pPr algn="ctr"/>
                      <a:r>
                        <a:rPr lang="en-US" b="1" baseline="0" dirty="0" smtClean="0"/>
                        <a:t>Factor: 1.26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-4</a:t>
                      </a:r>
                      <a:r>
                        <a:rPr lang="en-US" b="1" baseline="0" dirty="0" smtClean="0"/>
                        <a:t> semitones</a:t>
                      </a:r>
                    </a:p>
                    <a:p>
                      <a:pPr algn="ctr"/>
                      <a:r>
                        <a:rPr lang="en-US" b="1" baseline="0" dirty="0" smtClean="0"/>
                        <a:t>Factor: 0.79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930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Sine Wave </a:t>
                      </a:r>
                    </a:p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440 Hz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5088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Singing</a:t>
                      </a:r>
                      <a:r>
                        <a:rPr lang="en-US" b="1" baseline="0" dirty="0" smtClean="0"/>
                        <a:t> Voice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62403"/>
                  </a:ext>
                </a:extLst>
              </a:tr>
            </a:tbl>
          </a:graphicData>
        </a:graphic>
      </p:graphicFrame>
      <p:pic>
        <p:nvPicPr>
          <p:cNvPr id="3" name="80BC48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165039" y="4106020"/>
            <a:ext cx="609600" cy="609600"/>
          </a:xfrm>
          <a:prstGeom prst="rect">
            <a:avLst/>
          </a:prstGeom>
        </p:spPr>
      </p:pic>
      <p:pic>
        <p:nvPicPr>
          <p:cNvPr id="5" name="C821751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12521" y="4106020"/>
            <a:ext cx="609600" cy="609600"/>
          </a:xfrm>
          <a:prstGeom prst="rect">
            <a:avLst/>
          </a:prstGeom>
        </p:spPr>
      </p:pic>
      <p:pic>
        <p:nvPicPr>
          <p:cNvPr id="6" name="5B921A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579684" y="4106020"/>
            <a:ext cx="609600" cy="609600"/>
          </a:xfrm>
          <a:prstGeom prst="rect">
            <a:avLst/>
          </a:prstGeom>
        </p:spPr>
      </p:pic>
      <p:pic>
        <p:nvPicPr>
          <p:cNvPr id="7" name="B9AA203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161768" y="4958230"/>
            <a:ext cx="609600" cy="609600"/>
          </a:xfrm>
          <a:prstGeom prst="rect">
            <a:avLst/>
          </a:prstGeom>
        </p:spPr>
      </p:pic>
      <p:pic>
        <p:nvPicPr>
          <p:cNvPr id="8" name="DBFA809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12521" y="4960032"/>
            <a:ext cx="609600" cy="609600"/>
          </a:xfrm>
          <a:prstGeom prst="rect">
            <a:avLst/>
          </a:prstGeom>
        </p:spPr>
      </p:pic>
      <p:pic>
        <p:nvPicPr>
          <p:cNvPr id="9" name="D56FCD0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579684" y="4958230"/>
            <a:ext cx="609600" cy="609600"/>
          </a:xfrm>
          <a:prstGeom prst="rect">
            <a:avLst/>
          </a:prstGeom>
        </p:spPr>
      </p:pic>
      <p:pic>
        <p:nvPicPr>
          <p:cNvPr id="20" name="A05919D4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87934" y="4106020"/>
            <a:ext cx="609600" cy="609600"/>
          </a:xfrm>
          <a:prstGeom prst="rect">
            <a:avLst/>
          </a:prstGeom>
        </p:spPr>
      </p:pic>
      <p:pic>
        <p:nvPicPr>
          <p:cNvPr id="21" name="2BE68A8E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279878" y="4106020"/>
            <a:ext cx="609600" cy="609600"/>
          </a:xfrm>
          <a:prstGeom prst="rect">
            <a:avLst/>
          </a:prstGeom>
        </p:spPr>
      </p:pic>
      <p:pic>
        <p:nvPicPr>
          <p:cNvPr id="22" name="F853730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87934" y="4958230"/>
            <a:ext cx="609600" cy="609600"/>
          </a:xfrm>
          <a:prstGeom prst="rect">
            <a:avLst/>
          </a:prstGeom>
        </p:spPr>
      </p:pic>
      <p:pic>
        <p:nvPicPr>
          <p:cNvPr id="23" name="037FA946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279878" y="4958230"/>
            <a:ext cx="609600" cy="609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82810" y="5985042"/>
            <a:ext cx="505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*Delay based semitone calculation is not correct</a:t>
            </a:r>
            <a:endParaRPr lang="en-US" sz="2000" dirty="0"/>
          </a:p>
        </p:txBody>
      </p:sp>
      <p:pic>
        <p:nvPicPr>
          <p:cNvPr id="25" name="Picture 2" descr="http://www.tutorialsscripts.com/free-icons/programming-language/c-icons/blue-c-language-icon-256-x-256.gi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82" y="410614"/>
            <a:ext cx="1240739" cy="124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8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6364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92424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2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2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9393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2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98485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25758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21212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622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43939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622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45455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Comparison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Phase Vocoder</a:t>
            </a:r>
            <a:endParaRPr lang="en-US" dirty="0"/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: ~180 lines</a:t>
            </a:r>
          </a:p>
          <a:p>
            <a:pPr lvl="1"/>
            <a:r>
              <a:rPr lang="en-US" dirty="0" smtClean="0"/>
              <a:t>C : ~450 lines</a:t>
            </a:r>
          </a:p>
          <a:p>
            <a:r>
              <a:rPr lang="en-US" dirty="0" smtClean="0"/>
              <a:t>Delay Method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: ~150 lines</a:t>
            </a:r>
          </a:p>
          <a:p>
            <a:pPr lvl="1"/>
            <a:r>
              <a:rPr lang="en-US" dirty="0" smtClean="0"/>
              <a:t>C : ~ 300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13" y="295275"/>
            <a:ext cx="6315075" cy="65627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41157" y="5560541"/>
            <a:ext cx="3447535" cy="469556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39772" y="5130499"/>
            <a:ext cx="2946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Delay C Code Snippet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16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100000" l="9944" r="899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05" y="1481410"/>
            <a:ext cx="4405512" cy="2939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08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Realtime</a:t>
            </a:r>
            <a:r>
              <a:rPr lang="en-US" dirty="0" smtClean="0"/>
              <a:t> pitch shifting optimized for speech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Optional Features</a:t>
            </a:r>
          </a:p>
          <a:p>
            <a:r>
              <a:rPr lang="en-US" dirty="0" smtClean="0"/>
              <a:t>Input melody based pitch shift (</a:t>
            </a:r>
            <a:r>
              <a:rPr lang="en-US" dirty="0" err="1" smtClean="0"/>
              <a:t>autotune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Harmony capabilities to output multiple pitch shifts to simulate a chorus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pic>
        <p:nvPicPr>
          <p:cNvPr id="4" name="Heartless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3914" y="2441098"/>
            <a:ext cx="844249" cy="844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6075" y="1881227"/>
            <a:ext cx="10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Autotune</a:t>
            </a:r>
            <a:endParaRPr lang="en-US" dirty="0"/>
          </a:p>
        </p:txBody>
      </p:sp>
      <p:pic>
        <p:nvPicPr>
          <p:cNvPr id="1028" name="Picture 4" descr="http://media.vanityfair.com/photos/560c43a00404673e0de67555/master/pass/t-sam-smith-hot-tracks-spectre-writings-on-the-wall.jp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942" y="4562420"/>
            <a:ext cx="3394984" cy="226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12192" y="479637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Chorus</a:t>
            </a:r>
            <a:endParaRPr lang="en-US" dirty="0"/>
          </a:p>
        </p:txBody>
      </p:sp>
      <p:pic>
        <p:nvPicPr>
          <p:cNvPr id="7" name="Sam Smith - Stay With M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41798" y="5260900"/>
            <a:ext cx="866365" cy="8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FPGA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Fill input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pitch shift for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Play output while reading in new input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Heavy processing occurs in main, I/O sampling occurs in hardware interrupt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Note: this hinges on the fact that processing is faster than filling the buffer. This is not guaranteed… Ping Pong buffering helps</a:t>
            </a:r>
            <a:endParaRPr lang="en-US" dirty="0"/>
          </a:p>
        </p:txBody>
      </p:sp>
      <p:pic>
        <p:nvPicPr>
          <p:cNvPr id="17410" name="Picture 2" descr="http://cdn.electronics-eetimes.com/electronics-eetimes.com/sites/default/files/styles/inner_article/public/import/network-chip.jpg?itok=XEkQUxz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4" r="18802"/>
          <a:stretch/>
        </p:blipFill>
        <p:spPr bwMode="auto">
          <a:xfrm>
            <a:off x="7821827" y="904874"/>
            <a:ext cx="3805881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7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Pong Buffering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069" y="92459"/>
            <a:ext cx="5143007" cy="6320015"/>
          </a:xfrm>
        </p:spPr>
      </p:pic>
      <p:pic>
        <p:nvPicPr>
          <p:cNvPr id="7" name="Picture 6" descr="ping_pong_buff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4" y="2082940"/>
            <a:ext cx="6868948" cy="4011945"/>
          </a:xfrm>
          <a:prstGeom prst="rect">
            <a:avLst/>
          </a:prstGeom>
        </p:spPr>
      </p:pic>
      <p:pic>
        <p:nvPicPr>
          <p:cNvPr id="8" name="Picture 6" descr="ping_pong_buff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4" y="2082940"/>
            <a:ext cx="6868948" cy="40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2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 Condensed" charset="0"/>
              </a:rPr>
              <a:t>PING </a:t>
            </a:r>
            <a:r>
              <a:rPr lang="en-US">
                <a:latin typeface="Tw Cen MT Condensed" charset="0"/>
              </a:rPr>
              <a:t>PONG BUFFERING</a:t>
            </a:r>
            <a:r>
              <a:rPr lang="en-US" dirty="0">
                <a:latin typeface="Tw Cen MT Condensed" charset="0"/>
              </a:rPr>
              <a:t> </a:t>
            </a:r>
            <a:r>
              <a:rPr lang="en-US">
                <a:latin typeface="Tw Cen MT Condensed" charset="0"/>
              </a:rPr>
              <a:t>– play_and_fill</a:t>
            </a:r>
            <a:endParaRPr lang="en-US" dirty="0">
              <a:latin typeface="Tw Cen MT Condensed" charset="0"/>
            </a:endParaRPr>
          </a:p>
        </p:txBody>
      </p:sp>
      <p:pic>
        <p:nvPicPr>
          <p:cNvPr id="6" name="Picture 5" descr="ping_pong_buffer_upd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577975"/>
            <a:ext cx="9482684" cy="51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" b="99158" l="0" r="97936">
                        <a14:foregroundMark x1="2131" y1="67288" x2="3958" y2="93025"/>
                        <a14:foregroundMark x1="16306" y1="92483" x2="1827" y2="97835"/>
                        <a14:foregroundMark x1="9980" y1="87673" x2="9980" y2="99158"/>
                        <a14:backgroundMark x1="485" y1="4849" x2="91278" y2="3664"/>
                        <a14:backgroundMark x1="47395" y1="96753" x2="6055" y2="98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10" y="1779357"/>
            <a:ext cx="8195331" cy="460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2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guitar-muse.com/wp-content/uploads/2011/03/jimi-henrix-flying-v-guita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580" y="3301798"/>
            <a:ext cx="2908816" cy="27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1026" name="Picture 2" descr="http://images.fanpop.com/images/polls/38642_1197848532306_full.jpg?v=11978483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822" y="1170452"/>
            <a:ext cx="231457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2191"/>
            <a:ext cx="8787622" cy="495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Definition</a:t>
            </a:r>
            <a:r>
              <a:rPr lang="en-US" dirty="0"/>
              <a:t>:  </a:t>
            </a:r>
            <a:r>
              <a:rPr lang="en-US" i="1" dirty="0"/>
              <a:t>Pitch shifting is a sound recording technique in which the original pitch of a sound is raised or lowered</a:t>
            </a:r>
          </a:p>
          <a:p>
            <a:endParaRPr lang="en-US" i="1" dirty="0"/>
          </a:p>
          <a:p>
            <a:r>
              <a:rPr lang="en-US" dirty="0"/>
              <a:t>Before digital sound, this it was extremely difficult to shift the pitch by non interval values</a:t>
            </a:r>
          </a:p>
          <a:p>
            <a:r>
              <a:rPr lang="en-US" dirty="0"/>
              <a:t>With tape or vinyl you could change pitch by altering the speed of playback</a:t>
            </a:r>
          </a:p>
          <a:p>
            <a:pPr lvl="1"/>
            <a:r>
              <a:rPr lang="en-US" dirty="0"/>
              <a:t>Example: Alvin and the chipmunks </a:t>
            </a:r>
          </a:p>
          <a:p>
            <a:r>
              <a:rPr lang="en-US" dirty="0"/>
              <a:t>Analog octave pitch shift can be done with rectifier circuit</a:t>
            </a:r>
          </a:p>
          <a:p>
            <a:pPr lvl="1"/>
            <a:r>
              <a:rPr lang="en-US" dirty="0"/>
              <a:t>Example: Jimi Hendrix or Led Zeppelin guitar hardware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vignette1.wikia.nocookie.net/vsbattles/images/7/7d/Darthvader2.png/revision/latest?cb=2015110813474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217" y="2192583"/>
            <a:ext cx="4915930" cy="421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Voice Privacy</a:t>
            </a:r>
            <a:endParaRPr lang="en-US" dirty="0"/>
          </a:p>
          <a:p>
            <a:r>
              <a:rPr lang="en-US" dirty="0" smtClean="0"/>
              <a:t>Voice Gender or Age Change</a:t>
            </a:r>
          </a:p>
          <a:p>
            <a:r>
              <a:rPr lang="en-US" dirty="0" smtClean="0"/>
              <a:t>Other Voice Effect </a:t>
            </a:r>
          </a:p>
          <a:p>
            <a:pPr lvl="1"/>
            <a:r>
              <a:rPr lang="en-US" dirty="0" smtClean="0"/>
              <a:t>Darth Vader, Alvin and the </a:t>
            </a:r>
            <a:r>
              <a:rPr lang="en-US" dirty="0" err="1" smtClean="0"/>
              <a:t>Chipmonks</a:t>
            </a:r>
            <a:r>
              <a:rPr lang="en-US" dirty="0" smtClean="0"/>
              <a:t>, </a:t>
            </a:r>
            <a:r>
              <a:rPr lang="en-US" dirty="0" err="1" smtClean="0"/>
              <a:t>SciFi</a:t>
            </a:r>
            <a:r>
              <a:rPr lang="en-US" dirty="0" smtClean="0"/>
              <a:t> Robot voice</a:t>
            </a:r>
            <a:endParaRPr lang="en-US" dirty="0"/>
          </a:p>
          <a:p>
            <a:r>
              <a:rPr lang="en-US" dirty="0"/>
              <a:t>Text to </a:t>
            </a:r>
            <a:r>
              <a:rPr lang="en-US" dirty="0" smtClean="0"/>
              <a:t>speech / Speech synthesis</a:t>
            </a:r>
          </a:p>
          <a:p>
            <a:r>
              <a:rPr lang="en-US" dirty="0" smtClean="0"/>
              <a:t>Auto Tune / Pitch Correction</a:t>
            </a:r>
          </a:p>
          <a:p>
            <a:r>
              <a:rPr lang="en-US" dirty="0" smtClean="0"/>
              <a:t>Harmony / Chorus</a:t>
            </a:r>
          </a:p>
          <a:p>
            <a:r>
              <a:rPr lang="en-US" dirty="0" smtClean="0"/>
              <a:t>Karaoke</a:t>
            </a:r>
            <a:endParaRPr lang="en-US" dirty="0"/>
          </a:p>
          <a:p>
            <a:r>
              <a:rPr lang="en-US" dirty="0" smtClean="0"/>
              <a:t>Sampling / Resampling Audio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 descr="http://thefuturesagency.com/wp-content/uploads/2015/11/hal_9000___photoshop_cc_by_metod_kulcar_by_metod0441-d7uu1i6-711x40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69750" l="30380" r="76512">
                        <a14:foregroundMark x1="40928" y1="16500" x2="58228" y2="16500"/>
                        <a14:foregroundMark x1="50211" y1="19250" x2="56399" y2="18750"/>
                        <a14:foregroundMark x1="42194" y1="20500" x2="48805" y2="15000"/>
                        <a14:foregroundMark x1="58509" y1="16500" x2="50492" y2="20000"/>
                        <a14:foregroundMark x1="41069" y1="51250" x2="46554" y2="35250"/>
                        <a14:foregroundMark x1="42194" y1="52500" x2="42194" y2="56500"/>
                        <a14:foregroundMark x1="54993" y1="62250" x2="58650" y2="54250"/>
                        <a14:foregroundMark x1="55134" y1="20500" x2="59212" y2="19250"/>
                        <a14:foregroundMark x1="49648" y1="14250" x2="56399" y2="1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3217" y="716692"/>
            <a:ext cx="67722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Seemed challenging… and is </a:t>
            </a:r>
          </a:p>
          <a:p>
            <a:r>
              <a:rPr lang="en-US" dirty="0" smtClean="0"/>
              <a:t>Fun to play with</a:t>
            </a:r>
          </a:p>
          <a:p>
            <a:r>
              <a:rPr lang="en-US" dirty="0" smtClean="0"/>
              <a:t>Popular in modern music</a:t>
            </a:r>
          </a:p>
          <a:p>
            <a:pPr lvl="1"/>
            <a:r>
              <a:rPr lang="en-US" dirty="0" smtClean="0"/>
              <a:t>Most pop music relies on pitch correction</a:t>
            </a:r>
          </a:p>
          <a:p>
            <a:r>
              <a:rPr lang="en-US" dirty="0" smtClean="0"/>
              <a:t>Voice privacy is becoming important</a:t>
            </a:r>
          </a:p>
          <a:p>
            <a:r>
              <a:rPr lang="en-US" dirty="0" smtClean="0"/>
              <a:t>Commercial software implementations are expensive</a:t>
            </a:r>
          </a:p>
          <a:p>
            <a:r>
              <a:rPr lang="en-US" dirty="0" smtClean="0"/>
              <a:t>Hardware implementations is even more expensive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71" y="3348228"/>
            <a:ext cx="244792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58" y="14478"/>
            <a:ext cx="2952750" cy="3333750"/>
          </a:xfrm>
          <a:prstGeom prst="rect">
            <a:avLst/>
          </a:prstGeom>
        </p:spPr>
      </p:pic>
      <p:pic>
        <p:nvPicPr>
          <p:cNvPr id="5122" name="Picture 2" descr="http://emojipedia-us.s3.amazonaws.com/cache/ee/ff/eeffbeddcf47544b1458bd91d0c7b06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13" y="2190306"/>
            <a:ext cx="5715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24977" y="777140"/>
            <a:ext cx="1667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Software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484720" y="3976731"/>
            <a:ext cx="1838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Hardware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458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uitarpitchshifter.com/fig_2_7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6215" y="1027906"/>
            <a:ext cx="5016415" cy="49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</a:t>
            </a:r>
          </a:p>
          <a:p>
            <a:pPr lvl="1"/>
            <a:r>
              <a:rPr lang="en-US" dirty="0"/>
              <a:t>Rectifier Circuit (octave only)</a:t>
            </a:r>
          </a:p>
          <a:p>
            <a:r>
              <a:rPr lang="en-US" dirty="0"/>
              <a:t>Time Domain</a:t>
            </a:r>
          </a:p>
          <a:p>
            <a:pPr lvl="1"/>
            <a:r>
              <a:rPr lang="en-US" dirty="0"/>
              <a:t>PSOLA</a:t>
            </a:r>
          </a:p>
          <a:p>
            <a:pPr lvl="1"/>
            <a:r>
              <a:rPr lang="en-US" dirty="0"/>
              <a:t>Delay Based</a:t>
            </a:r>
          </a:p>
          <a:p>
            <a:r>
              <a:rPr lang="en-US" dirty="0"/>
              <a:t>Frequency Domain</a:t>
            </a:r>
          </a:p>
          <a:p>
            <a:pPr lvl="1"/>
            <a:r>
              <a:rPr lang="en-US" dirty="0"/>
              <a:t>Phase Vocoder</a:t>
            </a:r>
          </a:p>
          <a:p>
            <a:r>
              <a:rPr lang="en-US" dirty="0"/>
              <a:t>Physical Modeling</a:t>
            </a:r>
          </a:p>
          <a:p>
            <a:pPr lvl="1"/>
            <a:r>
              <a:rPr lang="en-US" dirty="0"/>
              <a:t>Speech processing, inverse filtering (complex)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751" y="619456"/>
            <a:ext cx="10515600" cy="1325563"/>
          </a:xfrm>
        </p:spPr>
        <p:txBody>
          <a:bodyPr/>
          <a:lstStyle/>
          <a:p>
            <a:r>
              <a:rPr lang="en-US" dirty="0"/>
              <a:t>Time Domain Pitch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751" y="2251494"/>
            <a:ext cx="7391400" cy="4814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PSOLA (Pitch Synchronous Overlap/Add)</a:t>
            </a:r>
          </a:p>
          <a:p>
            <a:r>
              <a:rPr lang="en-US" dirty="0"/>
              <a:t>‘P’ will resample the sound, changing the pitch</a:t>
            </a:r>
          </a:p>
          <a:p>
            <a:pPr lvl="1"/>
            <a:r>
              <a:rPr lang="en-US" dirty="0"/>
              <a:t>Uses decimation, then LPF, then interpolation to achieve non-integer resampling</a:t>
            </a:r>
          </a:p>
          <a:p>
            <a:pPr lvl="1"/>
            <a:r>
              <a:rPr lang="en-US" dirty="0"/>
              <a:t>This changes the duration</a:t>
            </a:r>
          </a:p>
          <a:p>
            <a:r>
              <a:rPr lang="en-US" dirty="0"/>
              <a:t>‘S’ uses correlation so synchronize the ‘OLA’</a:t>
            </a:r>
          </a:p>
          <a:p>
            <a:pPr lvl="1"/>
            <a:r>
              <a:rPr lang="en-US" dirty="0"/>
              <a:t>Uses correlation to find the best way to overlap and add the stretched or compressed sections</a:t>
            </a:r>
          </a:p>
          <a:p>
            <a:r>
              <a:rPr lang="en-US" dirty="0"/>
              <a:t>‘OLA’ is overlap and add</a:t>
            </a:r>
          </a:p>
          <a:p>
            <a:pPr lvl="1"/>
            <a:r>
              <a:rPr lang="en-US" dirty="0"/>
              <a:t>This is what will stretch or compress the sample to the original length</a:t>
            </a:r>
          </a:p>
        </p:txBody>
      </p:sp>
      <p:pic>
        <p:nvPicPr>
          <p:cNvPr id="3074" name="Picture 2" descr="SOLA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5954" y="3440052"/>
            <a:ext cx="38100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14735" y="1414732"/>
            <a:ext cx="4192437" cy="167352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Pros:</a:t>
            </a:r>
          </a:p>
          <a:p>
            <a:r>
              <a:rPr lang="en-US" dirty="0"/>
              <a:t>Fast to process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Ideal for tones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Cons:</a:t>
            </a:r>
          </a:p>
          <a:p>
            <a:r>
              <a:rPr lang="en-US" dirty="0"/>
              <a:t>Reverberation</a:t>
            </a:r>
          </a:p>
          <a:p>
            <a:r>
              <a:rPr lang="en-US" dirty="0"/>
              <a:t>Lower Quality</a:t>
            </a:r>
          </a:p>
        </p:txBody>
      </p:sp>
    </p:spTree>
    <p:extLst>
      <p:ext uri="{BB962C8B-B14F-4D97-AF65-F5344CB8AC3E}">
        <p14:creationId xmlns:p14="http://schemas.microsoft.com/office/powerpoint/2010/main" val="5700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414" y="387508"/>
            <a:ext cx="9720072" cy="1499616"/>
          </a:xfrm>
        </p:spPr>
        <p:txBody>
          <a:bodyPr/>
          <a:lstStyle/>
          <a:p>
            <a:r>
              <a:rPr lang="en-US" dirty="0" smtClean="0"/>
              <a:t>Resampling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9414" y="1670775"/>
            <a:ext cx="6870206" cy="5132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Resampling</a:t>
            </a:r>
            <a:r>
              <a:rPr lang="en-US" dirty="0" smtClean="0"/>
              <a:t> changes </a:t>
            </a:r>
            <a:r>
              <a:rPr lang="en-US" b="1" dirty="0" smtClean="0"/>
              <a:t>pitch</a:t>
            </a:r>
          </a:p>
          <a:p>
            <a:r>
              <a:rPr lang="en-US" b="1" dirty="0" smtClean="0"/>
              <a:t>Stretching</a:t>
            </a:r>
            <a:r>
              <a:rPr lang="en-US" dirty="0" smtClean="0"/>
              <a:t> maintains original sample </a:t>
            </a:r>
            <a:r>
              <a:rPr lang="en-US" b="1" dirty="0" smtClean="0"/>
              <a:t>length</a:t>
            </a:r>
          </a:p>
          <a:p>
            <a:r>
              <a:rPr lang="en-US" b="1" dirty="0" smtClean="0"/>
              <a:t>Both are needed!</a:t>
            </a:r>
          </a:p>
          <a:p>
            <a:pPr marL="0" indent="0">
              <a:buNone/>
            </a:pPr>
            <a:endParaRPr lang="en-US" sz="1200" dirty="0" smtClean="0"/>
          </a:p>
          <a:p>
            <a:r>
              <a:rPr lang="en-US" dirty="0" smtClean="0"/>
              <a:t>Integer </a:t>
            </a:r>
            <a:r>
              <a:rPr lang="en-US" dirty="0" err="1" smtClean="0"/>
              <a:t>resampleing</a:t>
            </a:r>
            <a:r>
              <a:rPr lang="en-US" dirty="0" smtClean="0"/>
              <a:t> is easy</a:t>
            </a:r>
          </a:p>
          <a:p>
            <a:pPr lvl="1"/>
            <a:r>
              <a:rPr lang="en-US" dirty="0" smtClean="0"/>
              <a:t>2x </a:t>
            </a:r>
            <a:r>
              <a:rPr lang="en-US" dirty="0" err="1" smtClean="0"/>
              <a:t>upsample</a:t>
            </a:r>
            <a:r>
              <a:rPr lang="en-US" dirty="0" smtClean="0"/>
              <a:t>, insert 0s every other sample</a:t>
            </a:r>
          </a:p>
          <a:p>
            <a:pPr lvl="1"/>
            <a:r>
              <a:rPr lang="en-US" dirty="0" smtClean="0"/>
              <a:t>2x </a:t>
            </a:r>
            <a:r>
              <a:rPr lang="en-US" dirty="0" err="1" smtClean="0"/>
              <a:t>downsample</a:t>
            </a:r>
            <a:r>
              <a:rPr lang="en-US" dirty="0" smtClean="0"/>
              <a:t>, remove every other sample</a:t>
            </a:r>
          </a:p>
          <a:p>
            <a:pPr lvl="1"/>
            <a:endParaRPr lang="en-US" dirty="0"/>
          </a:p>
          <a:p>
            <a:r>
              <a:rPr lang="en-US" dirty="0" smtClean="0"/>
              <a:t>Pitch shift requires non-integer resampling (stretch by 1.5, resample by 1/1.5)</a:t>
            </a:r>
          </a:p>
          <a:p>
            <a:pPr lvl="2"/>
            <a:r>
              <a:rPr lang="en-US" dirty="0" smtClean="0"/>
              <a:t>Decimation: </a:t>
            </a:r>
            <a:r>
              <a:rPr lang="en-US" dirty="0" err="1" smtClean="0"/>
              <a:t>downsamples</a:t>
            </a:r>
            <a:r>
              <a:rPr lang="en-US" dirty="0" smtClean="0"/>
              <a:t> and filter</a:t>
            </a:r>
          </a:p>
          <a:p>
            <a:pPr lvl="2"/>
            <a:r>
              <a:rPr lang="en-US" dirty="0" smtClean="0"/>
              <a:t>Interpolation: filter then </a:t>
            </a:r>
            <a:r>
              <a:rPr lang="en-US" dirty="0" err="1" smtClean="0"/>
              <a:t>upsample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FIR filter used to obey </a:t>
            </a:r>
            <a:r>
              <a:rPr lang="en-US" dirty="0" err="1" smtClean="0"/>
              <a:t>Nyquist</a:t>
            </a:r>
            <a:r>
              <a:rPr lang="en-US" dirty="0" smtClean="0"/>
              <a:t> (no aliasing!)</a:t>
            </a:r>
          </a:p>
        </p:txBody>
      </p:sp>
      <p:pic>
        <p:nvPicPr>
          <p:cNvPr id="3074" name="Picture 2" descr="http://www.guitarpitchshifter.com/fig_3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57" y="1477939"/>
            <a:ext cx="3017022" cy="498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k.mathworks.com/help/examples/audio_product/pitchShiftAl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4575" y="3933600"/>
            <a:ext cx="5227425" cy="17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395" y="569389"/>
            <a:ext cx="10515600" cy="1325563"/>
          </a:xfrm>
        </p:spPr>
        <p:txBody>
          <a:bodyPr/>
          <a:lstStyle/>
          <a:p>
            <a:r>
              <a:rPr lang="en-US" dirty="0"/>
              <a:t>Time Domain Pitch Shift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335" y="1690688"/>
            <a:ext cx="7088427" cy="5068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Delay Based (Doppler Effect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Remember the Doppler effect (sirens)</a:t>
            </a:r>
          </a:p>
          <a:p>
            <a:r>
              <a:rPr lang="en-US" dirty="0" smtClean="0"/>
              <a:t>Conceptual: Imaging capturing a moment when the siren pitch is shifted, and repeating it…perpetually</a:t>
            </a:r>
          </a:p>
          <a:p>
            <a:r>
              <a:rPr lang="en-US" dirty="0" smtClean="0"/>
              <a:t>This nifty algorithm does this, and doesn’t require resampling or FFT or filters!</a:t>
            </a:r>
          </a:p>
          <a:p>
            <a:r>
              <a:rPr lang="en-US" dirty="0" smtClean="0"/>
              <a:t>Can actually be done with tape (Wendy Carolos)</a:t>
            </a:r>
          </a:p>
          <a:p>
            <a:r>
              <a:rPr lang="en-US" dirty="0" smtClean="0"/>
              <a:t>Relies on two independent delays crossfading</a:t>
            </a:r>
          </a:p>
          <a:p>
            <a:r>
              <a:rPr lang="en-US" dirty="0" smtClean="0"/>
              <a:t>Best for our FPGA friend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94822" y="1690688"/>
            <a:ext cx="4192437" cy="1673525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Pros:</a:t>
            </a:r>
          </a:p>
          <a:p>
            <a:r>
              <a:rPr lang="en-US" dirty="0"/>
              <a:t>Fast to process</a:t>
            </a:r>
          </a:p>
          <a:p>
            <a:r>
              <a:rPr lang="en-US" dirty="0" smtClean="0"/>
              <a:t>No filtering</a:t>
            </a:r>
          </a:p>
          <a:p>
            <a:r>
              <a:rPr lang="en-US" dirty="0" smtClean="0"/>
              <a:t>No resampling</a:t>
            </a:r>
          </a:p>
          <a:p>
            <a:r>
              <a:rPr lang="en-US" dirty="0" smtClean="0"/>
              <a:t>Better than SOLA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Cons:</a:t>
            </a:r>
          </a:p>
          <a:p>
            <a:r>
              <a:rPr lang="en-US" dirty="0" smtClean="0"/>
              <a:t>Unwanted random frequencies</a:t>
            </a:r>
          </a:p>
          <a:p>
            <a:r>
              <a:rPr lang="en-US" dirty="0" smtClean="0"/>
              <a:t>Confusing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1613</TotalTime>
  <Words>1027</Words>
  <Application>Microsoft Office PowerPoint</Application>
  <PresentationFormat>Widescreen</PresentationFormat>
  <Paragraphs>226</Paragraphs>
  <Slides>23</Slides>
  <Notes>2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Pitch Shift</vt:lpstr>
      <vt:lpstr>Our Project Goal</vt:lpstr>
      <vt:lpstr>History</vt:lpstr>
      <vt:lpstr>Applications</vt:lpstr>
      <vt:lpstr>Motivation</vt:lpstr>
      <vt:lpstr>Existing Methods</vt:lpstr>
      <vt:lpstr>Time Domain Pitch Shift</vt:lpstr>
      <vt:lpstr>Resampling</vt:lpstr>
      <vt:lpstr>Time Domain Pitch Shift (continued)</vt:lpstr>
      <vt:lpstr>Frequency Domain Pitch Shift</vt:lpstr>
      <vt:lpstr>STFT</vt:lpstr>
      <vt:lpstr>Current State</vt:lpstr>
      <vt:lpstr>Original Timeline….LOL if only</vt:lpstr>
      <vt:lpstr>Timeline</vt:lpstr>
      <vt:lpstr>Struggles</vt:lpstr>
      <vt:lpstr>Matlab Demo (440 hz sine Input)</vt:lpstr>
      <vt:lpstr>Matlab Demo (Singing)</vt:lpstr>
      <vt:lpstr>C Demos</vt:lpstr>
      <vt:lpstr>Code Comparison</vt:lpstr>
      <vt:lpstr>Real-time FPGA Processing</vt:lpstr>
      <vt:lpstr>Ping Pong Buffering</vt:lpstr>
      <vt:lpstr>PING PONG BUFFERING – play_and_fill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Shift</dc:title>
  <dc:creator>Jake Garrison</dc:creator>
  <cp:lastModifiedBy>Jacob H. Garrison</cp:lastModifiedBy>
  <cp:revision>52</cp:revision>
  <dcterms:created xsi:type="dcterms:W3CDTF">2016-05-31T00:56:35Z</dcterms:created>
  <dcterms:modified xsi:type="dcterms:W3CDTF">2016-06-01T04:44:57Z</dcterms:modified>
</cp:coreProperties>
</file>